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64" r:id="rId19"/>
    <p:sldId id="302" r:id="rId20"/>
    <p:sldId id="296" r:id="rId21"/>
    <p:sldId id="314" r:id="rId22"/>
    <p:sldId id="365" r:id="rId23"/>
    <p:sldId id="366" r:id="rId24"/>
    <p:sldId id="295" r:id="rId25"/>
    <p:sldId id="328" r:id="rId26"/>
    <p:sldId id="319" r:id="rId27"/>
    <p:sldId id="322" r:id="rId28"/>
    <p:sldId id="323" r:id="rId29"/>
    <p:sldId id="324" r:id="rId30"/>
    <p:sldId id="325" r:id="rId31"/>
    <p:sldId id="326" r:id="rId32"/>
    <p:sldId id="327" r:id="rId33"/>
    <p:sldId id="329" r:id="rId34"/>
    <p:sldId id="320" r:id="rId35"/>
    <p:sldId id="331" r:id="rId36"/>
    <p:sldId id="332" r:id="rId37"/>
    <p:sldId id="334" r:id="rId38"/>
    <p:sldId id="335" r:id="rId39"/>
    <p:sldId id="336" r:id="rId40"/>
    <p:sldId id="339" r:id="rId41"/>
    <p:sldId id="337" r:id="rId42"/>
    <p:sldId id="338" r:id="rId43"/>
    <p:sldId id="340" r:id="rId44"/>
    <p:sldId id="343" r:id="rId45"/>
    <p:sldId id="342" r:id="rId46"/>
    <p:sldId id="316" r:id="rId47"/>
    <p:sldId id="330" r:id="rId48"/>
    <p:sldId id="321" r:id="rId49"/>
    <p:sldId id="348" r:id="rId50"/>
    <p:sldId id="352" r:id="rId51"/>
    <p:sldId id="355" r:id="rId52"/>
    <p:sldId id="356" r:id="rId53"/>
    <p:sldId id="357" r:id="rId54"/>
    <p:sldId id="353" r:id="rId55"/>
    <p:sldId id="359" r:id="rId56"/>
    <p:sldId id="360" r:id="rId57"/>
    <p:sldId id="361" r:id="rId58"/>
    <p:sldId id="362" r:id="rId59"/>
    <p:sldId id="363" r:id="rId60"/>
    <p:sldId id="294" r:id="rId61"/>
    <p:sldId id="367" r:id="rId62"/>
    <p:sldId id="368" r:id="rId63"/>
    <p:sldId id="284" r:id="rId64"/>
    <p:sldId id="285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1" autoAdjust="0"/>
    <p:restoredTop sz="90000"/>
  </p:normalViewPr>
  <p:slideViewPr>
    <p:cSldViewPr snapToGrid="0">
      <p:cViewPr varScale="1">
        <p:scale>
          <a:sx n="143" d="100"/>
          <a:sy n="143" d="100"/>
        </p:scale>
        <p:origin x="1000" y="192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8/18/23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7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8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8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8/18/23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8/18/23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8/18/23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8/18/23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8/18/23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8/18/23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c39/proposal-pattern-match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3 (2023-08-??),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Variables captured in closures may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i="1" dirty="0"/>
              <a:t>Functional programming is programming using </a:t>
            </a:r>
            <a:r>
              <a:rPr lang="en-US" dirty="0"/>
              <a:t>pure functions</a:t>
            </a:r>
            <a:r>
              <a:rPr lang="en-US" i="1" dirty="0"/>
              <a:t> that manipulate </a:t>
            </a:r>
            <a:r>
              <a:rPr lang="en-US" dirty="0"/>
              <a:t>immutable values</a:t>
            </a:r>
            <a:r>
              <a:rPr lang="en-US" i="1" dirty="0"/>
              <a:t>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</a:t>
            </a:r>
            <a:r>
              <a:rPr lang="en-US" sz="1200" dirty="0" err="1"/>
              <a:t>Michał</a:t>
            </a:r>
            <a:r>
              <a:rPr lang="en-US" sz="1200" dirty="0"/>
              <a:t> </a:t>
            </a:r>
            <a:r>
              <a:rPr lang="en-US" sz="1200" dirty="0" err="1"/>
              <a:t>Płachta</a:t>
            </a:r>
            <a:r>
              <a:rPr lang="en-US" sz="1200" dirty="0"/>
              <a:t>, </a:t>
            </a:r>
            <a:r>
              <a:rPr lang="en-US" sz="1200" i="1" dirty="0"/>
              <a:t>Grokking Functional Programming</a:t>
            </a: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 is sometimes treated as synonymous with purely functional programming, a subset of functional programming […].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“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In computer science, purely functional programming usually designates a programming paradigm […] that treats all computation as the evaluation of mathematical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Purely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At a high level, it’s a programming style that emphasizes functions while avoiding state mutations.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Enrico </a:t>
            </a:r>
            <a:r>
              <a:rPr lang="en-US" sz="1200" dirty="0" err="1"/>
              <a:t>Buonanno</a:t>
            </a:r>
            <a:r>
              <a:rPr lang="en-US" sz="1200" dirty="0"/>
              <a:t>, </a:t>
            </a:r>
            <a:r>
              <a:rPr lang="en-US" sz="1200" i="1" dirty="0"/>
              <a:t>Functional Programming in C#</a:t>
            </a:r>
          </a:p>
          <a:p>
            <a:r>
              <a:rPr lang="en-US" dirty="0"/>
              <a:t>“</a:t>
            </a:r>
            <a:r>
              <a:rPr lang="en-US" i="1" dirty="0"/>
              <a:t>In computer science, functional programming is a programming paradigm where programs are constructed by applying and composing 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  <a:p>
            <a:r>
              <a:rPr lang="en-US" dirty="0"/>
              <a:t>“</a:t>
            </a:r>
            <a:r>
              <a:rPr lang="en-US" i="1" dirty="0"/>
              <a:t>Functional programming is programming in a language that has first-class functions by defining and composing higher-order 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Dennis Dietrich, </a:t>
            </a:r>
            <a:r>
              <a:rPr lang="en-US" sz="1200" i="1" dirty="0"/>
              <a:t>Let's get </a:t>
            </a:r>
            <a:r>
              <a:rPr lang="en-US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&lt;Y&gt;</a:t>
            </a:r>
          </a:p>
        </p:txBody>
      </p:sp>
      <p:pic>
        <p:nvPicPr>
          <p:cNvPr id="5" name="Picture 4" descr="Screenshot of QuickBASIC with source file open">
            <a:extLst>
              <a:ext uri="{FF2B5EF4-FFF2-40B4-BE49-F238E27FC236}">
                <a16:creationId xmlns:a16="http://schemas.microsoft.com/office/drawing/2014/main" id="{87938F52-F527-22C8-0CF8-1793AFE8A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609601"/>
            <a:ext cx="6096000" cy="3810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  <p:pic>
        <p:nvPicPr>
          <p:cNvPr id="7" name="Picture 6" descr="Screenshot of Turbo Pascal with source file open">
            <a:extLst>
              <a:ext uri="{FF2B5EF4-FFF2-40B4-BE49-F238E27FC236}">
                <a16:creationId xmlns:a16="http://schemas.microsoft.com/office/drawing/2014/main" id="{09DB999D-9F38-F0C4-C1AB-41A9AEDEC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89" y="2438399"/>
            <a:ext cx="6096000" cy="3810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0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in most functional languages including C# (since version 7, extended several times since then)</a:t>
            </a:r>
          </a:p>
          <a:p>
            <a:pPr lvl="1"/>
            <a:r>
              <a:rPr lang="en-US" dirty="0"/>
              <a:t>For example, not supported in JavaScript…</a:t>
            </a:r>
          </a:p>
          <a:p>
            <a:pPr lvl="1"/>
            <a:r>
              <a:rPr lang="en-US" dirty="0"/>
              <a:t>…but there’s an active proposal currently in stage 1</a:t>
            </a:r>
            <a:br>
              <a:rPr lang="en-US" dirty="0"/>
            </a:br>
            <a:r>
              <a:rPr lang="en-US" sz="1200" dirty="0">
                <a:hlinkClick r:id="rId2"/>
              </a:rPr>
              <a:t>https://github.com/tc39/proposal-pattern-matching</a:t>
            </a:r>
            <a:endParaRPr lang="en-US" sz="1200" dirty="0"/>
          </a:p>
          <a:p>
            <a:r>
              <a:rPr lang="en-US" dirty="0"/>
              <a:t>Common feature of functional-first languages</a:t>
            </a:r>
          </a:p>
          <a:p>
            <a:r>
              <a:rPr lang="en-US" dirty="0"/>
              <a:t>“</a:t>
            </a:r>
            <a:r>
              <a:rPr lang="en-US" i="1" dirty="0"/>
              <a:t>This article is about pattern matching in functional programming.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Pattern matching</a:t>
            </a:r>
          </a:p>
          <a:p>
            <a:r>
              <a:rPr lang="en-US" dirty="0"/>
              <a:t>“…”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local or anonymous function that captures free variables</a:t>
            </a:r>
          </a:p>
          <a:p>
            <a:r>
              <a:rPr lang="en-US" dirty="0"/>
              <a:t>Orthogonal to order and purity</a:t>
            </a:r>
          </a:p>
          <a:p>
            <a:r>
              <a:rPr lang="en-US" dirty="0"/>
              <a:t>Used to create functions relying on runtime values that cannot be passed as arguments</a:t>
            </a:r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4DEA8-2DF2-FB56-1A0B-933C8EAB8067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increment)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+=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-=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funcs.Dec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 descr="Screenshot of a console with the output of the code sample">
            <a:extLst>
              <a:ext uri="{FF2B5EF4-FFF2-40B4-BE49-F238E27FC236}">
                <a16:creationId xmlns:a16="http://schemas.microsoft.com/office/drawing/2014/main" id="{A4A6E4F9-3C75-2580-7F02-C3AD5B086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909" y="2691876"/>
            <a:ext cx="4937760" cy="16764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30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B6144-D341-E577-BCCC-FED95247083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Timestamp,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Username,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 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Successful);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Now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AddDays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last24Hours 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Timestamp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&gt;=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395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Screenshot of a console with the output of the code sample">
            <a:extLst>
              <a:ext uri="{FF2B5EF4-FFF2-40B4-BE49-F238E27FC236}">
                <a16:creationId xmlns:a16="http://schemas.microsoft.com/office/drawing/2014/main" id="{6E6AA015-7FBD-8AAD-3953-23EFF2627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79" y="2510790"/>
            <a:ext cx="6576060" cy="183642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A297269-A645-BD48-8495-DEB89E35BD07}"/>
              </a:ext>
            </a:extLst>
          </p:cNvPr>
          <p:cNvSpPr txBox="1"/>
          <p:nvPr/>
        </p:nvSpPr>
        <p:spPr>
          <a:xfrm>
            <a:off x="9745604" y="3241898"/>
            <a:ext cx="1802094" cy="718767"/>
          </a:xfrm>
          <a:prstGeom prst="rect">
            <a:avLst/>
          </a:prstGeom>
          <a:solidFill>
            <a:srgbClr val="FFFF00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Duplicate code!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557C43-DD65-55DE-0455-E8BCA2BE793C}"/>
              </a:ext>
            </a:extLst>
          </p:cNvPr>
          <p:cNvCxnSpPr>
            <a:cxnSpLocks/>
          </p:cNvCxnSpPr>
          <p:nvPr/>
        </p:nvCxnSpPr>
        <p:spPr>
          <a:xfrm flipH="1" flipV="1">
            <a:off x="8416413" y="2939845"/>
            <a:ext cx="1327355" cy="302053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3C7132-64DB-1B09-7E4C-FB8BC1B6D78E}"/>
              </a:ext>
            </a:extLst>
          </p:cNvPr>
          <p:cNvCxnSpPr>
            <a:cxnSpLocks/>
          </p:cNvCxnSpPr>
          <p:nvPr/>
        </p:nvCxnSpPr>
        <p:spPr>
          <a:xfrm flipH="1">
            <a:off x="8416413" y="3960665"/>
            <a:ext cx="1327355" cy="385193"/>
          </a:xfrm>
          <a:prstGeom prst="straightConnector1">
            <a:avLst/>
          </a:prstGeom>
          <a:ln w="158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</a:t>
            </a:r>
            <a:r>
              <a:rPr lang="en-US"/>
              <a:t>problem III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06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 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1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9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if we want to add</a:t>
            </a:r>
          </a:p>
          <a:p>
            <a:pPr marL="0" indent="0" algn="ctr">
              <a:buNone/>
            </a:pPr>
            <a:r>
              <a:rPr lang="en-US" dirty="0"/>
              <a:t>optional exception handling?</a:t>
            </a:r>
          </a:p>
        </p:txBody>
      </p:sp>
    </p:spTree>
    <p:extLst>
      <p:ext uri="{BB962C8B-B14F-4D97-AF65-F5344CB8AC3E}">
        <p14:creationId xmlns:p14="http://schemas.microsoft.com/office/powerpoint/2010/main" val="404614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700" dirty="0">
              <a:solidFill>
                <a:srgbClr val="0F54D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27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FileWriterWithExceptionHandling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5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5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(e))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5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51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7000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1471614" y="2729897"/>
            <a:ext cx="8209935" cy="2841522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action, </a:t>
            </a:r>
            <a:r>
              <a:rPr lang="en-US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handler)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action();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(handler(e))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91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III</a:t>
            </a:r>
          </a:p>
        </p:txBody>
      </p:sp>
    </p:spTree>
    <p:extLst>
      <p:ext uri="{BB962C8B-B14F-4D97-AF65-F5344CB8AC3E}">
        <p14:creationId xmlns:p14="http://schemas.microsoft.com/office/powerpoint/2010/main" val="3352525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“Disadvantages” of FP - Sidebar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Memory copy overhead</a:t>
            </a:r>
          </a:p>
          <a:p>
            <a:pPr lvl="1"/>
            <a:r>
              <a:rPr lang="en-US" dirty="0"/>
              <a:t>Heap allocations</a:t>
            </a:r>
          </a:p>
          <a:p>
            <a:r>
              <a:rPr lang="en-US" dirty="0"/>
              <a:t>Level of abstraction</a:t>
            </a:r>
          </a:p>
          <a:p>
            <a:pPr lvl="1"/>
            <a:r>
              <a:rPr lang="en-US" dirty="0"/>
              <a:t>Higher (or at least different)</a:t>
            </a:r>
          </a:p>
          <a:p>
            <a:pPr lvl="1"/>
            <a:r>
              <a:rPr lang="en-US" dirty="0"/>
              <a:t>Combined with other abstract concepts</a:t>
            </a:r>
          </a:p>
          <a:p>
            <a:r>
              <a:rPr lang="en-US" dirty="0"/>
              <a:t>Not as popular as 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Write a generator that outputs an infinite</a:t>
            </a:r>
          </a:p>
          <a:p>
            <a:pPr marL="0" indent="0" algn="ctr">
              <a:buNone/>
            </a:pPr>
            <a:r>
              <a:rPr lang="en-US" dirty="0"/>
              <a:t>sequence of </a:t>
            </a:r>
            <a:r>
              <a:rPr lang="en-US" dirty="0" err="1"/>
              <a:t>DateTime</a:t>
            </a:r>
            <a:r>
              <a:rPr lang="en-US" dirty="0"/>
              <a:t> values with a given interval</a:t>
            </a:r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yield 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24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487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Instance 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method with hidden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 parameter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ToCharArray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39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 descr="Screenshot of a console with the output of the code sample">
            <a:extLst>
              <a:ext uri="{FF2B5EF4-FFF2-40B4-BE49-F238E27FC236}">
                <a16:creationId xmlns:a16="http://schemas.microsoft.com/office/drawing/2014/main" id="{39A0ABDA-3772-405E-6072-494498E7A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97" y="3027205"/>
            <a:ext cx="7033260" cy="1905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1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31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568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Now synchronize it!</a:t>
            </a:r>
          </a:p>
        </p:txBody>
      </p:sp>
    </p:spTree>
    <p:extLst>
      <p:ext uri="{BB962C8B-B14F-4D97-AF65-F5344CB8AC3E}">
        <p14:creationId xmlns:p14="http://schemas.microsoft.com/office/powerpoint/2010/main" val="14341365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See also:</a:t>
            </a:r>
          </a:p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https://</a:t>
            </a:r>
            <a:r>
              <a:rPr lang="en-US" sz="1800" i="1" dirty="0" err="1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codeblog.jonskeet.uk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/2009/10/23/iterating-atomically/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IDisposable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98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IEnumerableExtensions</a:t>
            </a:r>
            <a:b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17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&gt;(enumerable);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sealed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17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17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83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77F31-F86B-A096-5478-8977A6B12786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82503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FE456-6CEC-8EFA-39CD-EF13C328652C}"/>
              </a:ext>
            </a:extLst>
          </p:cNvPr>
          <p:cNvSpPr txBox="1"/>
          <p:nvPr/>
        </p:nvSpPr>
        <p:spPr>
          <a:xfrm>
            <a:off x="2053102" y="2720226"/>
            <a:ext cx="6590740" cy="2860863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24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47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 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AddTransient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services,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implementationFactory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class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 descr="Cover of 'Programming F# 3.0' by Chris Smith">
            <a:extLst>
              <a:ext uri="{FF2B5EF4-FFF2-40B4-BE49-F238E27FC236}">
                <a16:creationId xmlns:a16="http://schemas.microsoft.com/office/drawing/2014/main" id="{721456BB-2F1B-8A3B-2147-FCEE67FC2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71862"/>
            <a:ext cx="2120400" cy="278370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77129-EC5D-7165-AE26-6C911ACA0B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Programming F# 3.0</a:t>
            </a:r>
          </a:p>
          <a:p>
            <a:pPr>
              <a:spcBef>
                <a:spcPts val="400"/>
              </a:spcBef>
            </a:pPr>
            <a:r>
              <a:rPr lang="en-US" dirty="0"/>
              <a:t>Chris Smith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978-1449320294</a:t>
            </a:r>
          </a:p>
        </p:txBody>
      </p:sp>
      <p:pic>
        <p:nvPicPr>
          <p:cNvPr id="5" name="Content Placeholder 6" descr="Cover of 'Functional Programming in C#' by Enrico Buonanno">
            <a:extLst>
              <a:ext uri="{FF2B5EF4-FFF2-40B4-BE49-F238E27FC236}">
                <a16:creationId xmlns:a16="http://schemas.microsoft.com/office/drawing/2014/main" id="{125A7354-D09C-5D86-11B6-91574DA5D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70400"/>
            <a:ext cx="2222500" cy="27844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BA19-6CEA-A190-734C-E1D09BB6D8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Functional Programming in C#</a:t>
            </a:r>
          </a:p>
          <a:p>
            <a:pPr>
              <a:spcBef>
                <a:spcPts val="400"/>
              </a:spcBef>
            </a:pPr>
            <a:r>
              <a:rPr lang="en-US" dirty="0"/>
              <a:t>Enrico </a:t>
            </a:r>
            <a:r>
              <a:rPr lang="en-US" dirty="0" err="1"/>
              <a:t>Buonanno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Manning Publications</a:t>
            </a:r>
          </a:p>
          <a:p>
            <a:pPr>
              <a:spcBef>
                <a:spcPts val="400"/>
              </a:spcBef>
            </a:pPr>
            <a:r>
              <a:rPr lang="en-US" dirty="0"/>
              <a:t>978-1617299827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AEFD3-DBBB-9C8F-3C9D-1D622D662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FP with .NET</a:t>
            </a:r>
          </a:p>
        </p:txBody>
      </p:sp>
    </p:spTree>
    <p:extLst>
      <p:ext uri="{BB962C8B-B14F-4D97-AF65-F5344CB8AC3E}">
        <p14:creationId xmlns:p14="http://schemas.microsoft.com/office/powerpoint/2010/main" val="18372306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ver of 'Grokking Simplicity' by Eric Normand">
            <a:extLst>
              <a:ext uri="{FF2B5EF4-FFF2-40B4-BE49-F238E27FC236}">
                <a16:creationId xmlns:a16="http://schemas.microsoft.com/office/drawing/2014/main" id="{5CDAFD78-D419-A87C-B17B-6791AD01B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72027"/>
            <a:ext cx="2221200" cy="278284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77129-EC5D-7165-AE26-6C911ACA0B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Grokking Simplicity</a:t>
            </a:r>
          </a:p>
          <a:p>
            <a:pPr>
              <a:spcBef>
                <a:spcPts val="400"/>
              </a:spcBef>
            </a:pPr>
            <a:r>
              <a:rPr lang="en-US" dirty="0"/>
              <a:t>Eric Normand</a:t>
            </a:r>
          </a:p>
          <a:p>
            <a:pPr>
              <a:spcBef>
                <a:spcPts val="400"/>
              </a:spcBef>
            </a:pPr>
            <a:r>
              <a:rPr lang="en-US" dirty="0"/>
              <a:t>Manning Publications</a:t>
            </a:r>
          </a:p>
          <a:p>
            <a:pPr>
              <a:spcBef>
                <a:spcPts val="400"/>
              </a:spcBef>
            </a:pPr>
            <a:r>
              <a:rPr lang="en-US" dirty="0"/>
              <a:t>978-1617296208</a:t>
            </a:r>
          </a:p>
        </p:txBody>
      </p:sp>
      <p:pic>
        <p:nvPicPr>
          <p:cNvPr id="7" name="Content Placeholder 6" descr="Cover of 'Grokking Functional Programming' by Michał Płachta">
            <a:extLst>
              <a:ext uri="{FF2B5EF4-FFF2-40B4-BE49-F238E27FC236}">
                <a16:creationId xmlns:a16="http://schemas.microsoft.com/office/drawing/2014/main" id="{1FC24A0B-0B82-A8F1-056B-1257EC062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70400"/>
            <a:ext cx="2222500" cy="27844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BA19-6CEA-A190-734C-E1D09BB6D8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Grokking Functional Programming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Michał</a:t>
            </a:r>
            <a:r>
              <a:rPr lang="en-US" dirty="0"/>
              <a:t> </a:t>
            </a:r>
            <a:r>
              <a:rPr lang="en-US" dirty="0" err="1"/>
              <a:t>Płachta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Manning Publications</a:t>
            </a:r>
          </a:p>
          <a:p>
            <a:pPr>
              <a:spcBef>
                <a:spcPts val="400"/>
              </a:spcBef>
            </a:pPr>
            <a:r>
              <a:rPr lang="en-US" dirty="0"/>
              <a:t>978-1617291838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AEFD3-DBBB-9C8F-3C9D-1D622D662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FP in general</a:t>
            </a:r>
          </a:p>
        </p:txBody>
      </p:sp>
    </p:spTree>
    <p:extLst>
      <p:ext uri="{BB962C8B-B14F-4D97-AF65-F5344CB8AC3E}">
        <p14:creationId xmlns:p14="http://schemas.microsoft.com/office/powerpoint/2010/main" val="15618901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D56E3-2B90-2A3B-E384-D45FBDF93A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deterministic</a:t>
                </a:r>
              </a:p>
              <a:p>
                <a:pPr lvl="1"/>
                <a:r>
                  <a:rPr lang="en-US" dirty="0"/>
                  <a:t>Always produce the same output for a given set of arguments</a:t>
                </a:r>
              </a:p>
              <a:p>
                <a:pPr lvl="1"/>
                <a:r>
                  <a:rPr lang="en-US" dirty="0"/>
                  <a:t>Never have side effects</a:t>
                </a:r>
              </a:p>
              <a:p>
                <a:r>
                  <a:rPr lang="en-US" dirty="0"/>
                  <a:t>Are the computer science equivalent of mathematical functions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D56E3-2B90-2A3B-E384-D45FBDF93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3" t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3159</TotalTime>
  <Words>4556</Words>
  <Application>Microsoft Macintosh PowerPoint</Application>
  <PresentationFormat>Widescreen</PresentationFormat>
  <Paragraphs>274</Paragraphs>
  <Slides>64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Cambria Math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 I</vt:lpstr>
      <vt:lpstr>Functional programming (FP) Definition II</vt:lpstr>
      <vt:lpstr>Functional programming (FP) Pattern matching</vt:lpstr>
      <vt:lpstr>Closures</vt:lpstr>
      <vt:lpstr>Closures Definition</vt:lpstr>
      <vt:lpstr>Closures Examples I</vt:lpstr>
      <vt:lpstr>Closures Examples II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Example - Keeping things DRY The problem III</vt:lpstr>
      <vt:lpstr>Example - Keeping things DRY OOP solution I</vt:lpstr>
      <vt:lpstr>Example - Keeping things DRY OOP solution II</vt:lpstr>
      <vt:lpstr>Example - Keeping things DRY Functional solution</vt:lpstr>
      <vt:lpstr>Example - Keeping things DRY The problem reloaded</vt:lpstr>
      <vt:lpstr>Example - Keeping things DRY OOP solution reloaded I</vt:lpstr>
      <vt:lpstr>Example - Keeping things DRY OOP solution reloaded II</vt:lpstr>
      <vt:lpstr>Example - Keeping things DRY Functional solution reloaded I</vt:lpstr>
      <vt:lpstr>Example - Keeping things DRY Functional solution reloaded II</vt:lpstr>
      <vt:lpstr>Example - Keeping things DRY Functional solution reloaded III</vt:lpstr>
      <vt:lpstr>“Disadvantages” of FP - Sidebar </vt:lpstr>
      <vt:lpstr>Examples Generator</vt:lpstr>
      <vt:lpstr>Example - Generator The problem</vt:lpstr>
      <vt:lpstr>Example - Generator Generator solution I</vt:lpstr>
      <vt:lpstr>Example - Generator Generator solution II</vt:lpstr>
      <vt:lpstr>Example - Generator Generator solution III</vt:lpstr>
      <vt:lpstr>Example - Generator FP solution I</vt:lpstr>
      <vt:lpstr>Example - Generator FP solution II</vt:lpstr>
      <vt:lpstr>Example - Generator The problem reloaded</vt:lpstr>
      <vt:lpstr>Example - Generator Generator solution reloaded I</vt:lpstr>
      <vt:lpstr>Example - Generator Generator solution reloaded II</vt:lpstr>
      <vt:lpstr>Example - Generator FP solution reloaded I</vt:lpstr>
      <vt:lpstr>Example - Generator FP solution reloaded II</vt:lpstr>
      <vt:lpstr>Example - Generator FP solution reloaded III</vt:lpstr>
      <vt:lpstr>Next steps and further resources</vt:lpstr>
      <vt:lpstr>Next steps and further resources FP with .NET</vt:lpstr>
      <vt:lpstr>Next steps and further resources FP in general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133</cp:revision>
  <dcterms:created xsi:type="dcterms:W3CDTF">2023-01-20T23:10:00Z</dcterms:created>
  <dcterms:modified xsi:type="dcterms:W3CDTF">2023-08-18T11:07:02Z</dcterms:modified>
</cp:coreProperties>
</file>